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71" r:id="rId4"/>
    <p:sldId id="269" r:id="rId5"/>
    <p:sldId id="268" r:id="rId6"/>
    <p:sldId id="270" r:id="rId7"/>
    <p:sldId id="274" r:id="rId8"/>
    <p:sldId id="261" r:id="rId9"/>
    <p:sldId id="267" r:id="rId10"/>
    <p:sldId id="272" r:id="rId11"/>
    <p:sldId id="273" r:id="rId12"/>
    <p:sldId id="266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6D16B4A-57D6-4E35-96AE-A2F8DECBCDD0}">
          <p14:sldIdLst>
            <p14:sldId id="256"/>
            <p14:sldId id="258"/>
          </p14:sldIdLst>
        </p14:section>
        <p14:section name="Problem" id="{0DA4E61F-E7E1-41C5-8393-936FA0B69387}">
          <p14:sldIdLst>
            <p14:sldId id="271"/>
          </p14:sldIdLst>
        </p14:section>
        <p14:section name="Criteria and Constraints" id="{9365B210-8172-49F1-9BCB-55734F93A8E4}">
          <p14:sldIdLst>
            <p14:sldId id="269"/>
            <p14:sldId id="268"/>
            <p14:sldId id="270"/>
          </p14:sldIdLst>
        </p14:section>
        <p14:section name="Design" id="{270C0A7A-9394-48F7-94E3-A7A91019E64C}">
          <p14:sldIdLst>
            <p14:sldId id="274"/>
            <p14:sldId id="261"/>
            <p14:sldId id="267"/>
            <p14:sldId id="272"/>
          </p14:sldIdLst>
        </p14:section>
        <p14:section name="Verification" id="{8AD85FC7-300C-4730-9BAF-7264318D9344}">
          <p14:sldIdLst>
            <p14:sldId id="273"/>
            <p14:sldId id="266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1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327170-1F6D-4FD4-B24C-E083E71F01D0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E8C83-6CF9-4909-B054-EB69003EB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5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7E8C83-6CF9-4909-B054-EB69003EB9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40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COVER FOR NO MORE THAN 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7E8C83-6CF9-4909-B054-EB69003EB9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13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94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91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92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7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25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83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60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7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74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72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125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E7BEE-E2BD-49C6-8A30-21F84D007E79}" type="datetimeFigureOut">
              <a:rPr lang="en-US" smtClean="0"/>
              <a:t>11/9/2016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D9959-D846-4EE1-82A1-FE6B07C31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6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C#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1747837"/>
          </a:xfrm>
        </p:spPr>
        <p:txBody>
          <a:bodyPr>
            <a:normAutofit/>
          </a:bodyPr>
          <a:lstStyle/>
          <a:p>
            <a:r>
              <a:rPr lang="en-US" sz="1400" dirty="0"/>
              <a:t>(See~ Sharp! )</a:t>
            </a:r>
          </a:p>
          <a:p>
            <a:r>
              <a:rPr lang="en-US" sz="3000" dirty="0"/>
              <a:t>An autonomous pencil sharpening robot</a:t>
            </a:r>
          </a:p>
          <a:p>
            <a:r>
              <a:rPr lang="en-US" sz="1800" dirty="0"/>
              <a:t>Group 13</a:t>
            </a:r>
          </a:p>
          <a:p>
            <a:r>
              <a:rPr lang="en-US" sz="1800" dirty="0" err="1"/>
              <a:t>Eugne</a:t>
            </a:r>
            <a:r>
              <a:rPr lang="en-US" sz="1800" dirty="0"/>
              <a:t> Wang, Felix Cheng, </a:t>
            </a:r>
            <a:r>
              <a:rPr lang="en-US" sz="1800" dirty="0" err="1"/>
              <a:t>Feilan</a:t>
            </a:r>
            <a:r>
              <a:rPr lang="en-US" sz="1800" dirty="0"/>
              <a:t> Jiang, Kenta Morris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11429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Design – “Standard” (rough)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effectLst/>
        </p:spPr>
      </p:sp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2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376362"/>
            <a:ext cx="9144000" cy="26032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Verification of Specifications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38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2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57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8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76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0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Problem Definition</a:t>
            </a:r>
          </a:p>
          <a:p>
            <a:r>
              <a:rPr lang="en-US" dirty="0"/>
              <a:t>Criteria and Constraint</a:t>
            </a:r>
          </a:p>
          <a:p>
            <a:r>
              <a:rPr lang="en-US" dirty="0"/>
              <a:t>Proposed Mechanical Design</a:t>
            </a:r>
          </a:p>
          <a:p>
            <a:r>
              <a:rPr lang="en-US" dirty="0"/>
              <a:t>Verification of design/specification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652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colored pencil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71" r="18908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8" name="Straight Connector 6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>
            <a:solidFill>
              <a:srgbClr val="5124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Design Problem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Artists are inconvenienced by the need to sharpen and sort the large amount of pencils needed for their projects. </a:t>
            </a:r>
          </a:p>
          <a:p>
            <a:r>
              <a:rPr lang="en-US" sz="2000"/>
              <a:t>Help artists sharpen and sort their pencils efficiently</a:t>
            </a:r>
          </a:p>
        </p:txBody>
      </p:sp>
    </p:spTree>
    <p:extLst>
      <p:ext uri="{BB962C8B-B14F-4D97-AF65-F5344CB8AC3E}">
        <p14:creationId xmlns:p14="http://schemas.microsoft.com/office/powerpoint/2010/main" val="416370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effectLst/>
        </p:spPr>
      </p:sp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2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376362"/>
            <a:ext cx="9144000" cy="26032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/>
              <a:t>Criteria &amp; Constraints	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367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6" name="Picture 12" descr="Image result for cut fing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29"/>
          <a:stretch/>
        </p:blipFill>
        <p:spPr bwMode="auto">
          <a:xfrm>
            <a:off x="5374332" y="4413387"/>
            <a:ext cx="4004406" cy="2500885"/>
          </a:xfrm>
          <a:custGeom>
            <a:avLst/>
            <a:gdLst>
              <a:gd name="connsiteX0" fmla="*/ 1158807 w 4004406"/>
              <a:gd name="connsiteY0" fmla="*/ 0 h 2500885"/>
              <a:gd name="connsiteX1" fmla="*/ 4004406 w 4004406"/>
              <a:gd name="connsiteY1" fmla="*/ 0 h 2500885"/>
              <a:gd name="connsiteX2" fmla="*/ 2845598 w 4004406"/>
              <a:gd name="connsiteY2" fmla="*/ 2500885 h 2500885"/>
              <a:gd name="connsiteX3" fmla="*/ 0 w 4004406"/>
              <a:gd name="connsiteY3" fmla="*/ 2500885 h 250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4406" h="2500885">
                <a:moveTo>
                  <a:pt x="1158807" y="0"/>
                </a:moveTo>
                <a:lnTo>
                  <a:pt x="4004406" y="0"/>
                </a:lnTo>
                <a:lnTo>
                  <a:pt x="2845598" y="2500885"/>
                </a:lnTo>
                <a:lnTo>
                  <a:pt x="0" y="250088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break pencil ti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" r="1" b="1"/>
          <a:stretch/>
        </p:blipFill>
        <p:spPr bwMode="auto">
          <a:xfrm>
            <a:off x="6053796" y="1692117"/>
            <a:ext cx="4570758" cy="2500884"/>
          </a:xfrm>
          <a:custGeom>
            <a:avLst/>
            <a:gdLst>
              <a:gd name="connsiteX0" fmla="*/ 1717230 w 4570758"/>
              <a:gd name="connsiteY0" fmla="*/ 0 h 2500884"/>
              <a:gd name="connsiteX1" fmla="*/ 4570758 w 4570758"/>
              <a:gd name="connsiteY1" fmla="*/ 0 h 2500884"/>
              <a:gd name="connsiteX2" fmla="*/ 3411951 w 4570758"/>
              <a:gd name="connsiteY2" fmla="*/ 2500884 h 2500884"/>
              <a:gd name="connsiteX3" fmla="*/ 3405728 w 4570758"/>
              <a:gd name="connsiteY3" fmla="*/ 2500884 h 2500884"/>
              <a:gd name="connsiteX4" fmla="*/ 2215937 w 4570758"/>
              <a:gd name="connsiteY4" fmla="*/ 2500884 h 2500884"/>
              <a:gd name="connsiteX5" fmla="*/ 565892 w 4570758"/>
              <a:gd name="connsiteY5" fmla="*/ 2500884 h 2500884"/>
              <a:gd name="connsiteX6" fmla="*/ 0 w 4570758"/>
              <a:gd name="connsiteY6" fmla="*/ 2500884 h 2500884"/>
              <a:gd name="connsiteX7" fmla="*/ 0 w 4570758"/>
              <a:gd name="connsiteY7" fmla="*/ 2500883 h 2500884"/>
              <a:gd name="connsiteX8" fmla="*/ 552186 w 4570758"/>
              <a:gd name="connsiteY8" fmla="*/ 2500883 h 2500884"/>
              <a:gd name="connsiteX9" fmla="*/ 558423 w 4570758"/>
              <a:gd name="connsiteY9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0758" h="2500884">
                <a:moveTo>
                  <a:pt x="1717230" y="0"/>
                </a:moveTo>
                <a:lnTo>
                  <a:pt x="4570758" y="0"/>
                </a:lnTo>
                <a:lnTo>
                  <a:pt x="3411951" y="2500884"/>
                </a:lnTo>
                <a:lnTo>
                  <a:pt x="3405728" y="2500884"/>
                </a:lnTo>
                <a:lnTo>
                  <a:pt x="2215937" y="2500884"/>
                </a:lnTo>
                <a:lnTo>
                  <a:pt x="565892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automatic sharpene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66" r="2" b="2"/>
          <a:stretch/>
        </p:blipFill>
        <p:spPr bwMode="auto">
          <a:xfrm>
            <a:off x="7823673" y="4357117"/>
            <a:ext cx="4368327" cy="2500884"/>
          </a:xfrm>
          <a:custGeom>
            <a:avLst/>
            <a:gdLst>
              <a:gd name="connsiteX0" fmla="*/ 1717230 w 4368327"/>
              <a:gd name="connsiteY0" fmla="*/ 0 h 2500884"/>
              <a:gd name="connsiteX1" fmla="*/ 4368327 w 4368327"/>
              <a:gd name="connsiteY1" fmla="*/ 0 h 2500884"/>
              <a:gd name="connsiteX2" fmla="*/ 4368327 w 4368327"/>
              <a:gd name="connsiteY2" fmla="*/ 2500884 h 2500884"/>
              <a:gd name="connsiteX3" fmla="*/ 0 w 4368327"/>
              <a:gd name="connsiteY3" fmla="*/ 2500884 h 2500884"/>
              <a:gd name="connsiteX4" fmla="*/ 0 w 4368327"/>
              <a:gd name="connsiteY4" fmla="*/ 2500883 h 2500884"/>
              <a:gd name="connsiteX5" fmla="*/ 552186 w 4368327"/>
              <a:gd name="connsiteY5" fmla="*/ 2500883 h 2500884"/>
              <a:gd name="connsiteX6" fmla="*/ 558423 w 4368327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8327" h="2500884">
                <a:moveTo>
                  <a:pt x="1717230" y="0"/>
                </a:moveTo>
                <a:lnTo>
                  <a:pt x="4368327" y="0"/>
                </a:lnTo>
                <a:lnTo>
                  <a:pt x="4368327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mountain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81" r="3" b="14585"/>
          <a:stretch/>
        </p:blipFill>
        <p:spPr bwMode="auto">
          <a:xfrm>
            <a:off x="9597231" y="1691164"/>
            <a:ext cx="2594769" cy="2501837"/>
          </a:xfrm>
          <a:custGeom>
            <a:avLst/>
            <a:gdLst>
              <a:gd name="connsiteX0" fmla="*/ 1159248 w 2594769"/>
              <a:gd name="connsiteY0" fmla="*/ 0 h 2501837"/>
              <a:gd name="connsiteX1" fmla="*/ 2594769 w 2594769"/>
              <a:gd name="connsiteY1" fmla="*/ 0 h 2501837"/>
              <a:gd name="connsiteX2" fmla="*/ 2594769 w 2594769"/>
              <a:gd name="connsiteY2" fmla="*/ 2501837 h 2501837"/>
              <a:gd name="connsiteX3" fmla="*/ 0 w 2594769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769" h="2501837">
                <a:moveTo>
                  <a:pt x="1159248" y="0"/>
                </a:moveTo>
                <a:lnTo>
                  <a:pt x="2594769" y="0"/>
                </a:lnTo>
                <a:lnTo>
                  <a:pt x="2594769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5136"/>
          </a:xfrm>
        </p:spPr>
        <p:txBody>
          <a:bodyPr>
            <a:normAutofit/>
          </a:bodyPr>
          <a:lstStyle/>
          <a:p>
            <a:r>
              <a:rPr lang="en-US" dirty="0"/>
              <a:t>Constraints: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Must not chip or break sharpened pencils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Must be stable to stand by itself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Must include physical guard to protect users’ fingers.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Must sort pencils by </a:t>
            </a:r>
            <a:r>
              <a:rPr lang="en-US" sz="2000" dirty="0" err="1">
                <a:solidFill>
                  <a:schemeClr val="bg1"/>
                </a:solidFill>
              </a:rPr>
              <a:t>colour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703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6" name="Picture 8" descr="Image result for pencils sorte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1"/>
          <a:stretch/>
        </p:blipFill>
        <p:spPr bwMode="auto">
          <a:xfrm>
            <a:off x="6587330" y="1691641"/>
            <a:ext cx="4004406" cy="2500885"/>
          </a:xfrm>
          <a:custGeom>
            <a:avLst/>
            <a:gdLst>
              <a:gd name="connsiteX0" fmla="*/ 1158807 w 4004406"/>
              <a:gd name="connsiteY0" fmla="*/ 0 h 2500885"/>
              <a:gd name="connsiteX1" fmla="*/ 4004406 w 4004406"/>
              <a:gd name="connsiteY1" fmla="*/ 0 h 2500885"/>
              <a:gd name="connsiteX2" fmla="*/ 2845598 w 4004406"/>
              <a:gd name="connsiteY2" fmla="*/ 2500885 h 2500885"/>
              <a:gd name="connsiteX3" fmla="*/ 0 w 4004406"/>
              <a:gd name="connsiteY3" fmla="*/ 2500885 h 2500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4406" h="2500885">
                <a:moveTo>
                  <a:pt x="1158807" y="0"/>
                </a:moveTo>
                <a:lnTo>
                  <a:pt x="4004406" y="0"/>
                </a:lnTo>
                <a:lnTo>
                  <a:pt x="2845598" y="2500885"/>
                </a:lnTo>
                <a:lnTo>
                  <a:pt x="0" y="250088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achine gun loadi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8" r="1" b="17140"/>
          <a:stretch/>
        </p:blipFill>
        <p:spPr bwMode="auto">
          <a:xfrm>
            <a:off x="4791075" y="4357117"/>
            <a:ext cx="4570758" cy="2500884"/>
          </a:xfrm>
          <a:custGeom>
            <a:avLst/>
            <a:gdLst>
              <a:gd name="connsiteX0" fmla="*/ 1717230 w 4570758"/>
              <a:gd name="connsiteY0" fmla="*/ 0 h 2500884"/>
              <a:gd name="connsiteX1" fmla="*/ 4570758 w 4570758"/>
              <a:gd name="connsiteY1" fmla="*/ 0 h 2500884"/>
              <a:gd name="connsiteX2" fmla="*/ 3411951 w 4570758"/>
              <a:gd name="connsiteY2" fmla="*/ 2500884 h 2500884"/>
              <a:gd name="connsiteX3" fmla="*/ 3405728 w 4570758"/>
              <a:gd name="connsiteY3" fmla="*/ 2500884 h 2500884"/>
              <a:gd name="connsiteX4" fmla="*/ 2215937 w 4570758"/>
              <a:gd name="connsiteY4" fmla="*/ 2500884 h 2500884"/>
              <a:gd name="connsiteX5" fmla="*/ 565892 w 4570758"/>
              <a:gd name="connsiteY5" fmla="*/ 2500884 h 2500884"/>
              <a:gd name="connsiteX6" fmla="*/ 0 w 4570758"/>
              <a:gd name="connsiteY6" fmla="*/ 2500884 h 2500884"/>
              <a:gd name="connsiteX7" fmla="*/ 0 w 4570758"/>
              <a:gd name="connsiteY7" fmla="*/ 2500883 h 2500884"/>
              <a:gd name="connsiteX8" fmla="*/ 552186 w 4570758"/>
              <a:gd name="connsiteY8" fmla="*/ 2500883 h 2500884"/>
              <a:gd name="connsiteX9" fmla="*/ 558423 w 4570758"/>
              <a:gd name="connsiteY9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70758" h="2500884">
                <a:moveTo>
                  <a:pt x="1717230" y="0"/>
                </a:moveTo>
                <a:lnTo>
                  <a:pt x="4570758" y="0"/>
                </a:lnTo>
                <a:lnTo>
                  <a:pt x="3411951" y="2500884"/>
                </a:lnTo>
                <a:lnTo>
                  <a:pt x="3405728" y="2500884"/>
                </a:lnTo>
                <a:lnTo>
                  <a:pt x="2215937" y="2500884"/>
                </a:lnTo>
                <a:lnTo>
                  <a:pt x="565892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portable sharpene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22" r="2" b="912"/>
          <a:stretch/>
        </p:blipFill>
        <p:spPr bwMode="auto">
          <a:xfrm>
            <a:off x="7823674" y="4357117"/>
            <a:ext cx="4368327" cy="2500884"/>
          </a:xfrm>
          <a:custGeom>
            <a:avLst/>
            <a:gdLst>
              <a:gd name="connsiteX0" fmla="*/ 1717230 w 4368327"/>
              <a:gd name="connsiteY0" fmla="*/ 0 h 2500884"/>
              <a:gd name="connsiteX1" fmla="*/ 4368327 w 4368327"/>
              <a:gd name="connsiteY1" fmla="*/ 0 h 2500884"/>
              <a:gd name="connsiteX2" fmla="*/ 4368327 w 4368327"/>
              <a:gd name="connsiteY2" fmla="*/ 2500884 h 2500884"/>
              <a:gd name="connsiteX3" fmla="*/ 0 w 4368327"/>
              <a:gd name="connsiteY3" fmla="*/ 2500884 h 2500884"/>
              <a:gd name="connsiteX4" fmla="*/ 0 w 4368327"/>
              <a:gd name="connsiteY4" fmla="*/ 2500883 h 2500884"/>
              <a:gd name="connsiteX5" fmla="*/ 552186 w 4368327"/>
              <a:gd name="connsiteY5" fmla="*/ 2500883 h 2500884"/>
              <a:gd name="connsiteX6" fmla="*/ 558423 w 4368327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68327" h="2500884">
                <a:moveTo>
                  <a:pt x="1717230" y="0"/>
                </a:moveTo>
                <a:lnTo>
                  <a:pt x="4368327" y="0"/>
                </a:lnTo>
                <a:lnTo>
                  <a:pt x="4368327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pencil diff size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29" r="-4" b="6585"/>
          <a:stretch/>
        </p:blipFill>
        <p:spPr bwMode="auto">
          <a:xfrm>
            <a:off x="9597231" y="1691164"/>
            <a:ext cx="2594769" cy="2501837"/>
          </a:xfrm>
          <a:custGeom>
            <a:avLst/>
            <a:gdLst>
              <a:gd name="connsiteX0" fmla="*/ 1159248 w 2594769"/>
              <a:gd name="connsiteY0" fmla="*/ 0 h 2501837"/>
              <a:gd name="connsiteX1" fmla="*/ 2594769 w 2594769"/>
              <a:gd name="connsiteY1" fmla="*/ 0 h 2501837"/>
              <a:gd name="connsiteX2" fmla="*/ 2594769 w 2594769"/>
              <a:gd name="connsiteY2" fmla="*/ 2501837 h 2501837"/>
              <a:gd name="connsiteX3" fmla="*/ 0 w 2594769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4769" h="2501837">
                <a:moveTo>
                  <a:pt x="1159248" y="0"/>
                </a:moveTo>
                <a:lnTo>
                  <a:pt x="2594769" y="0"/>
                </a:lnTo>
                <a:lnTo>
                  <a:pt x="2594769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25136"/>
          </a:xfrm>
        </p:spPr>
        <p:txBody>
          <a:bodyPr>
            <a:normAutofit/>
          </a:bodyPr>
          <a:lstStyle/>
          <a:p>
            <a:r>
              <a:rPr lang="en-US" dirty="0"/>
              <a:t>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Accommodates various pencil sizes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Sorts pencils according to different criteria as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Is portable (can be moved by one person)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Container for sorted pencils is easily removed and replaced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22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Design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C:\Users\Felix\Downloads\20161101_040248.jpg"/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031" t="6905" b="18567"/>
          <a:stretch/>
        </p:blipFill>
        <p:spPr bwMode="auto">
          <a:xfrm rot="10800000">
            <a:off x="2326051" y="1690688"/>
            <a:ext cx="7141503" cy="49281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Oval 7"/>
          <p:cNvSpPr/>
          <p:nvPr/>
        </p:nvSpPr>
        <p:spPr>
          <a:xfrm>
            <a:off x="2672862" y="3798277"/>
            <a:ext cx="407963" cy="4501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9" name="Oval 8"/>
          <p:cNvSpPr/>
          <p:nvPr/>
        </p:nvSpPr>
        <p:spPr>
          <a:xfrm>
            <a:off x="5104228" y="4513385"/>
            <a:ext cx="407963" cy="4501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0" name="Oval 9"/>
          <p:cNvSpPr/>
          <p:nvPr/>
        </p:nvSpPr>
        <p:spPr>
          <a:xfrm>
            <a:off x="4900247" y="2944422"/>
            <a:ext cx="332936" cy="3755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1" name="Oval 10"/>
          <p:cNvSpPr/>
          <p:nvPr/>
        </p:nvSpPr>
        <p:spPr>
          <a:xfrm>
            <a:off x="6290604" y="1723856"/>
            <a:ext cx="332936" cy="3755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2" name="Oval 11"/>
          <p:cNvSpPr/>
          <p:nvPr/>
        </p:nvSpPr>
        <p:spPr>
          <a:xfrm>
            <a:off x="7807379" y="2568869"/>
            <a:ext cx="332936" cy="3755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14510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Design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C:\Users\Felix\Downloads\20161031_203928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16" t="31775" r="24351" b="33172"/>
          <a:stretch/>
        </p:blipFill>
        <p:spPr bwMode="auto">
          <a:xfrm rot="10800000">
            <a:off x="1256720" y="2276848"/>
            <a:ext cx="6161650" cy="261675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C:\Users\Felix\Downloads\20161031_203910.jp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1" t="31462" r="758" b="30920"/>
          <a:stretch/>
        </p:blipFill>
        <p:spPr bwMode="auto">
          <a:xfrm rot="10800000">
            <a:off x="3859538" y="4364169"/>
            <a:ext cx="6212930" cy="20651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 descr="C:\Users\Felix\Downloads\20161031_203859.jp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7" t="2223" r="28840"/>
          <a:stretch/>
        </p:blipFill>
        <p:spPr bwMode="auto">
          <a:xfrm rot="5400000">
            <a:off x="6226748" y="-353398"/>
            <a:ext cx="3140570" cy="369511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Arrow Connector 10"/>
          <p:cNvCxnSpPr/>
          <p:nvPr/>
        </p:nvCxnSpPr>
        <p:spPr>
          <a:xfrm flipH="1">
            <a:off x="5064369" y="2293034"/>
            <a:ext cx="1645920" cy="52050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06939" y="4113263"/>
            <a:ext cx="778121" cy="97067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6095999" y="1309997"/>
            <a:ext cx="309343" cy="368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5" name="Oval 14"/>
          <p:cNvSpPr/>
          <p:nvPr/>
        </p:nvSpPr>
        <p:spPr>
          <a:xfrm>
            <a:off x="7778995" y="2369123"/>
            <a:ext cx="309343" cy="368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6" name="Oval 15"/>
          <p:cNvSpPr/>
          <p:nvPr/>
        </p:nvSpPr>
        <p:spPr>
          <a:xfrm>
            <a:off x="4117907" y="2025284"/>
            <a:ext cx="309343" cy="368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7" name="Oval 16"/>
          <p:cNvSpPr/>
          <p:nvPr/>
        </p:nvSpPr>
        <p:spPr>
          <a:xfrm>
            <a:off x="3808564" y="3330702"/>
            <a:ext cx="309343" cy="3683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8" name="Oval 17"/>
          <p:cNvSpPr/>
          <p:nvPr/>
        </p:nvSpPr>
        <p:spPr>
          <a:xfrm>
            <a:off x="8398413" y="5540477"/>
            <a:ext cx="323557" cy="3310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95411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251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176</Words>
  <Application>Microsoft Office PowerPoint</Application>
  <PresentationFormat>Widescreen</PresentationFormat>
  <Paragraphs>46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C#</vt:lpstr>
      <vt:lpstr>Presentation Outline </vt:lpstr>
      <vt:lpstr>Design Problem Definition</vt:lpstr>
      <vt:lpstr>Criteria &amp; Constraints </vt:lpstr>
      <vt:lpstr>Constraints:  </vt:lpstr>
      <vt:lpstr>Criteria</vt:lpstr>
      <vt:lpstr>Preliminary Design 1</vt:lpstr>
      <vt:lpstr>Preliminary Design 2</vt:lpstr>
      <vt:lpstr>Final Design</vt:lpstr>
      <vt:lpstr>Final Design – “Standard” (rough)</vt:lpstr>
      <vt:lpstr>Verification of Specifications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Wang, Yu Jing</dc:creator>
  <cp:lastModifiedBy>Wang, Yu Jing</cp:lastModifiedBy>
  <cp:revision>23</cp:revision>
  <dcterms:created xsi:type="dcterms:W3CDTF">2016-11-10T00:42:12Z</dcterms:created>
  <dcterms:modified xsi:type="dcterms:W3CDTF">2016-11-10T04:18:31Z</dcterms:modified>
</cp:coreProperties>
</file>

<file path=docProps/thumbnail.jpeg>
</file>